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6" r:id="rId2"/>
    <p:sldId id="257" r:id="rId3"/>
    <p:sldId id="276" r:id="rId4"/>
    <p:sldId id="278" r:id="rId5"/>
    <p:sldId id="258" r:id="rId6"/>
    <p:sldId id="262" r:id="rId7"/>
    <p:sldId id="263" r:id="rId8"/>
    <p:sldId id="265" r:id="rId9"/>
    <p:sldId id="277" r:id="rId10"/>
    <p:sldId id="266" r:id="rId11"/>
    <p:sldId id="267" r:id="rId12"/>
    <p:sldId id="268" r:id="rId13"/>
    <p:sldId id="261" r:id="rId14"/>
    <p:sldId id="269" r:id="rId15"/>
    <p:sldId id="271" r:id="rId16"/>
    <p:sldId id="272" r:id="rId17"/>
    <p:sldId id="273" r:id="rId18"/>
    <p:sldId id="274" r:id="rId19"/>
    <p:sldId id="279"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3EE61E-F3AD-4D7F-A177-865EE15EE8B3}" type="datetimeFigureOut">
              <a:rPr lang="ru-RU" smtClean="0"/>
              <a:t>16.05.2022</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E93AFE-F62A-4D87-938C-CF47326BB137}" type="slidenum">
              <a:rPr lang="ru-RU" smtClean="0"/>
              <a:t>‹#›</a:t>
            </a:fld>
            <a:endParaRPr lang="ru-RU"/>
          </a:p>
        </p:txBody>
      </p:sp>
    </p:spTree>
    <p:extLst>
      <p:ext uri="{BB962C8B-B14F-4D97-AF65-F5344CB8AC3E}">
        <p14:creationId xmlns:p14="http://schemas.microsoft.com/office/powerpoint/2010/main" val="3941019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0EE93AFE-F62A-4D87-938C-CF47326BB137}" type="slidenum">
              <a:rPr lang="ru-RU" smtClean="0"/>
              <a:t>1</a:t>
            </a:fld>
            <a:endParaRPr lang="ru-RU"/>
          </a:p>
        </p:txBody>
      </p:sp>
    </p:spTree>
    <p:extLst>
      <p:ext uri="{BB962C8B-B14F-4D97-AF65-F5344CB8AC3E}">
        <p14:creationId xmlns:p14="http://schemas.microsoft.com/office/powerpoint/2010/main" val="1424120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0EE93AFE-F62A-4D87-938C-CF47326BB137}" type="slidenum">
              <a:rPr lang="ru-RU" smtClean="0"/>
              <a:t>4</a:t>
            </a:fld>
            <a:endParaRPr lang="ru-RU"/>
          </a:p>
        </p:txBody>
      </p:sp>
    </p:spTree>
    <p:extLst>
      <p:ext uri="{BB962C8B-B14F-4D97-AF65-F5344CB8AC3E}">
        <p14:creationId xmlns:p14="http://schemas.microsoft.com/office/powerpoint/2010/main" val="2537250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0EE93AFE-F62A-4D87-938C-CF47326BB137}" type="slidenum">
              <a:rPr lang="ru-RU" smtClean="0"/>
              <a:t>17</a:t>
            </a:fld>
            <a:endParaRPr lang="ru-RU"/>
          </a:p>
        </p:txBody>
      </p:sp>
    </p:spTree>
    <p:extLst>
      <p:ext uri="{BB962C8B-B14F-4D97-AF65-F5344CB8AC3E}">
        <p14:creationId xmlns:p14="http://schemas.microsoft.com/office/powerpoint/2010/main" val="3319844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ru-RU"/>
              <a:t>Образец заголовка</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2D038A45-553A-4C70-8FDB-B57F0B254E15}" type="datetimeFigureOut">
              <a:rPr lang="ru-RU" smtClean="0"/>
              <a:t>16.05.2022</a:t>
            </a:fld>
            <a:endParaRPr lang="ru-RU"/>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ru-RU"/>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7A71A7BC-C773-4FB4-B955-A5132028205A}" type="slidenum">
              <a:rPr lang="ru-RU" smtClean="0"/>
              <a:t>‹#›</a:t>
            </a:fld>
            <a:endParaRPr lang="ru-RU"/>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281385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2D038A45-553A-4C70-8FDB-B57F0B254E15}" type="datetimeFigureOut">
              <a:rPr lang="ru-RU" smtClean="0"/>
              <a:t>16.05.2022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A71A7BC-C773-4FB4-B955-A5132028205A}" type="slidenum">
              <a:rPr lang="ru-RU" smtClean="0"/>
              <a:t>‹#›</a:t>
            </a:fld>
            <a:endParaRPr lang="ru-RU"/>
          </a:p>
        </p:txBody>
      </p:sp>
    </p:spTree>
    <p:extLst>
      <p:ext uri="{BB962C8B-B14F-4D97-AF65-F5344CB8AC3E}">
        <p14:creationId xmlns:p14="http://schemas.microsoft.com/office/powerpoint/2010/main" val="1441668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2D038A45-553A-4C70-8FDB-B57F0B254E15}" type="datetimeFigureOut">
              <a:rPr lang="ru-RU" smtClean="0"/>
              <a:t>16.05.2022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A71A7BC-C773-4FB4-B955-A5132028205A}" type="slidenum">
              <a:rPr lang="ru-RU" smtClean="0"/>
              <a:t>‹#›</a:t>
            </a:fld>
            <a:endParaRPr lang="ru-RU"/>
          </a:p>
        </p:txBody>
      </p:sp>
    </p:spTree>
    <p:extLst>
      <p:ext uri="{BB962C8B-B14F-4D97-AF65-F5344CB8AC3E}">
        <p14:creationId xmlns:p14="http://schemas.microsoft.com/office/powerpoint/2010/main" val="275901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2D038A45-553A-4C70-8FDB-B57F0B254E15}" type="datetimeFigureOut">
              <a:rPr lang="ru-RU" smtClean="0"/>
              <a:t>16.05.2022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A71A7BC-C773-4FB4-B955-A5132028205A}" type="slidenum">
              <a:rPr lang="ru-RU" smtClean="0"/>
              <a:t>‹#›</a:t>
            </a:fld>
            <a:endParaRPr lang="ru-RU"/>
          </a:p>
        </p:txBody>
      </p:sp>
    </p:spTree>
    <p:extLst>
      <p:ext uri="{BB962C8B-B14F-4D97-AF65-F5344CB8AC3E}">
        <p14:creationId xmlns:p14="http://schemas.microsoft.com/office/powerpoint/2010/main" val="35506152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ru-RU"/>
              <a:t>Образец заголовка</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2D038A45-553A-4C70-8FDB-B57F0B254E15}" type="datetimeFigureOut">
              <a:rPr lang="ru-RU" smtClean="0"/>
              <a:t>16.05.2022</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7A71A7BC-C773-4FB4-B955-A5132028205A}" type="slidenum">
              <a:rPr lang="ru-RU" smtClean="0"/>
              <a:t>‹#›</a:t>
            </a:fld>
            <a:endParaRPr lang="ru-RU"/>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24103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2D038A45-553A-4C70-8FDB-B57F0B254E15}" type="datetimeFigureOut">
              <a:rPr lang="ru-RU" smtClean="0"/>
              <a:t>16.05.2022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7A71A7BC-C773-4FB4-B955-A5132028205A}" type="slidenum">
              <a:rPr lang="ru-RU" smtClean="0"/>
              <a:t>‹#›</a:t>
            </a:fld>
            <a:endParaRPr lang="ru-RU"/>
          </a:p>
        </p:txBody>
      </p:sp>
    </p:spTree>
    <p:extLst>
      <p:ext uri="{BB962C8B-B14F-4D97-AF65-F5344CB8AC3E}">
        <p14:creationId xmlns:p14="http://schemas.microsoft.com/office/powerpoint/2010/main" val="17731459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ru-RU"/>
              <a:t>Образец заголовка</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ru-RU"/>
              <a:t>Образец текста</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2D038A45-553A-4C70-8FDB-B57F0B254E15}" type="datetimeFigureOut">
              <a:rPr lang="ru-RU" smtClean="0"/>
              <a:t>16.05.2022</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7A71A7BC-C773-4FB4-B955-A5132028205A}" type="slidenum">
              <a:rPr lang="ru-RU" smtClean="0"/>
              <a:t>‹#›</a:t>
            </a:fld>
            <a:endParaRPr lang="ru-RU"/>
          </a:p>
        </p:txBody>
      </p:sp>
    </p:spTree>
    <p:extLst>
      <p:ext uri="{BB962C8B-B14F-4D97-AF65-F5344CB8AC3E}">
        <p14:creationId xmlns:p14="http://schemas.microsoft.com/office/powerpoint/2010/main" val="3445048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2D038A45-553A-4C70-8FDB-B57F0B254E15}" type="datetimeFigureOut">
              <a:rPr lang="ru-RU" smtClean="0"/>
              <a:t>16.05.2022</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7A71A7BC-C773-4FB4-B955-A5132028205A}" type="slidenum">
              <a:rPr lang="ru-RU" smtClean="0"/>
              <a:t>‹#›</a:t>
            </a:fld>
            <a:endParaRPr lang="ru-RU"/>
          </a:p>
        </p:txBody>
      </p:sp>
    </p:spTree>
    <p:extLst>
      <p:ext uri="{BB962C8B-B14F-4D97-AF65-F5344CB8AC3E}">
        <p14:creationId xmlns:p14="http://schemas.microsoft.com/office/powerpoint/2010/main" val="4034533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038A45-553A-4C70-8FDB-B57F0B254E15}" type="datetimeFigureOut">
              <a:rPr lang="ru-RU" smtClean="0"/>
              <a:t>16.05.2022</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7A71A7BC-C773-4FB4-B955-A5132028205A}" type="slidenum">
              <a:rPr lang="ru-RU" smtClean="0"/>
              <a:t>‹#›</a:t>
            </a:fld>
            <a:endParaRPr lang="ru-RU"/>
          </a:p>
        </p:txBody>
      </p:sp>
    </p:spTree>
    <p:extLst>
      <p:ext uri="{BB962C8B-B14F-4D97-AF65-F5344CB8AC3E}">
        <p14:creationId xmlns:p14="http://schemas.microsoft.com/office/powerpoint/2010/main" val="3403112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ru-RU"/>
              <a:t>Образец заголовка</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2D038A45-553A-4C70-8FDB-B57F0B254E15}" type="datetimeFigureOut">
              <a:rPr lang="ru-RU" smtClean="0"/>
              <a:t>16.05.2022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7A71A7BC-C773-4FB4-B955-A5132028205A}" type="slidenum">
              <a:rPr lang="ru-RU" smtClean="0"/>
              <a:t>‹#›</a:t>
            </a:fld>
            <a:endParaRPr lang="ru-RU"/>
          </a:p>
        </p:txBody>
      </p:sp>
    </p:spTree>
    <p:extLst>
      <p:ext uri="{BB962C8B-B14F-4D97-AF65-F5344CB8AC3E}">
        <p14:creationId xmlns:p14="http://schemas.microsoft.com/office/powerpoint/2010/main" val="18731806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ru-RU"/>
              <a:t>Образец заголовка</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2D038A45-553A-4C70-8FDB-B57F0B254E15}" type="datetimeFigureOut">
              <a:rPr lang="ru-RU" smtClean="0"/>
              <a:t>16.05.2022</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7A71A7BC-C773-4FB4-B955-A5132028205A}" type="slidenum">
              <a:rPr lang="ru-RU" smtClean="0"/>
              <a:t>‹#›</a:t>
            </a:fld>
            <a:endParaRPr lang="ru-RU"/>
          </a:p>
        </p:txBody>
      </p:sp>
    </p:spTree>
    <p:extLst>
      <p:ext uri="{BB962C8B-B14F-4D97-AF65-F5344CB8AC3E}">
        <p14:creationId xmlns:p14="http://schemas.microsoft.com/office/powerpoint/2010/main" val="488206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ru-RU"/>
              <a:t>Образец заголовка</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2D038A45-553A-4C70-8FDB-B57F0B254E15}" type="datetimeFigureOut">
              <a:rPr lang="ru-RU" smtClean="0"/>
              <a:t>16.05.2022</a:t>
            </a:fld>
            <a:endParaRPr lang="ru-RU"/>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ru-RU"/>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7A71A7BC-C773-4FB4-B955-A5132028205A}" type="slidenum">
              <a:rPr lang="ru-RU" smtClean="0"/>
              <a:t>‹#›</a:t>
            </a:fld>
            <a:endParaRPr lang="ru-RU"/>
          </a:p>
        </p:txBody>
      </p:sp>
    </p:spTree>
    <p:extLst>
      <p:ext uri="{BB962C8B-B14F-4D97-AF65-F5344CB8AC3E}">
        <p14:creationId xmlns:p14="http://schemas.microsoft.com/office/powerpoint/2010/main" val="9173113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372998" y="1969447"/>
            <a:ext cx="9144000" cy="2387600"/>
          </a:xfrm>
        </p:spPr>
        <p:txBody>
          <a:bodyPr>
            <a:normAutofit fontScale="90000"/>
          </a:bodyPr>
          <a:lstStyle/>
          <a:p>
            <a:pPr algn="l"/>
            <a:r>
              <a:rPr lang="en-US" dirty="0"/>
              <a:t>Co-design Group project "Klondike Solitaire"</a:t>
            </a:r>
          </a:p>
        </p:txBody>
      </p:sp>
      <p:sp>
        <p:nvSpPr>
          <p:cNvPr id="3" name="Подзаголовок 2"/>
          <p:cNvSpPr>
            <a:spLocks noGrp="1"/>
          </p:cNvSpPr>
          <p:nvPr>
            <p:ph type="subTitle" idx="1"/>
          </p:nvPr>
        </p:nvSpPr>
        <p:spPr>
          <a:xfrm>
            <a:off x="1372998" y="4357047"/>
            <a:ext cx="9144000" cy="1655762"/>
          </a:xfrm>
        </p:spPr>
        <p:txBody>
          <a:bodyPr/>
          <a:lstStyle/>
          <a:p>
            <a:pPr algn="l"/>
            <a:r>
              <a:rPr lang="en-US" dirty="0"/>
              <a:t>Mikhail </a:t>
            </a:r>
            <a:r>
              <a:rPr lang="en-US" dirty="0" err="1"/>
              <a:t>Krasnikov</a:t>
            </a:r>
            <a:r>
              <a:rPr lang="ru-RU" dirty="0"/>
              <a:t> </a:t>
            </a:r>
            <a:r>
              <a:rPr lang="en-US" dirty="0"/>
              <a:t>Alexey </a:t>
            </a:r>
            <a:r>
              <a:rPr lang="en-US" dirty="0" err="1"/>
              <a:t>Mazyar</a:t>
            </a:r>
            <a:r>
              <a:rPr lang="ru-RU" dirty="0"/>
              <a:t> </a:t>
            </a:r>
            <a:r>
              <a:rPr lang="en-US" dirty="0" err="1"/>
              <a:t>Valeriya</a:t>
            </a:r>
            <a:r>
              <a:rPr lang="en-US" dirty="0"/>
              <a:t> </a:t>
            </a:r>
            <a:r>
              <a:rPr lang="en-US" dirty="0" err="1"/>
              <a:t>Zhilyaeva</a:t>
            </a:r>
            <a:r>
              <a:rPr lang="en-US" dirty="0"/>
              <a:t> 21213</a:t>
            </a:r>
            <a:endParaRPr lang="ru-RU" dirty="0"/>
          </a:p>
        </p:txBody>
      </p:sp>
    </p:spTree>
    <p:extLst>
      <p:ext uri="{BB962C8B-B14F-4D97-AF65-F5344CB8AC3E}">
        <p14:creationId xmlns:p14="http://schemas.microsoft.com/office/powerpoint/2010/main" val="34348598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26471" y="-29055"/>
            <a:ext cx="10515600" cy="1325563"/>
          </a:xfrm>
        </p:spPr>
        <p:txBody>
          <a:bodyPr>
            <a:normAutofit/>
          </a:bodyPr>
          <a:lstStyle/>
          <a:p>
            <a:r>
              <a:rPr lang="en-US" sz="3600" dirty="0"/>
              <a:t>The </a:t>
            </a:r>
            <a:r>
              <a:rPr lang="en-US" sz="3600" dirty="0" err="1"/>
              <a:t>card_replace</a:t>
            </a:r>
            <a:r>
              <a:rPr lang="en-US" sz="3600" dirty="0"/>
              <a:t> function</a:t>
            </a:r>
            <a:endParaRPr lang="ru-RU" sz="3600" dirty="0"/>
          </a:p>
        </p:txBody>
      </p:sp>
      <p:sp>
        <p:nvSpPr>
          <p:cNvPr id="3" name="Объект 2"/>
          <p:cNvSpPr>
            <a:spLocks noGrp="1"/>
          </p:cNvSpPr>
          <p:nvPr>
            <p:ph idx="1"/>
          </p:nvPr>
        </p:nvSpPr>
        <p:spPr>
          <a:xfrm>
            <a:off x="91579" y="1372619"/>
            <a:ext cx="11241947" cy="4351338"/>
          </a:xfrm>
        </p:spPr>
        <p:txBody>
          <a:bodyPr/>
          <a:lstStyle/>
          <a:p>
            <a:pPr algn="just"/>
            <a:r>
              <a:rPr lang="en-US" dirty="0"/>
              <a:t>When we click on the button with the deck number, this button is viewed and sent to the function. Then the tunnel looks, if both the first and second four bits are recorded, then the move is complete, then in main you need to press the run command button to start the command.</a:t>
            </a:r>
            <a:endParaRPr lang="ru-RU" dirty="0"/>
          </a:p>
          <a:p>
            <a:endParaRPr lang="ru-RU" dirty="0"/>
          </a:p>
        </p:txBody>
      </p:sp>
      <p:pic>
        <p:nvPicPr>
          <p:cNvPr id="7170" name="Picture 2" descr="https://sun9-23.userapi.com/s/v1/ig2/OnrgaDCrju2UdyoiU-kQ82lKICe2EPaXwjcz7Y_BQiB5fKc9WCE7a0Jpj8Ap7dnLuK7JimGPt_Q9hiaP9oe4dVLA.jpg?size=874x555&amp;quality=96&amp;type=album"/>
          <p:cNvPicPr>
            <a:picLocks noChangeAspect="1" noChangeArrowheads="1"/>
          </p:cNvPicPr>
          <p:nvPr/>
        </p:nvPicPr>
        <p:blipFill rotWithShape="1">
          <a:blip r:embed="rId2">
            <a:extLst>
              <a:ext uri="{28A0092B-C50C-407E-A947-70E740481C1C}">
                <a14:useLocalDpi xmlns:a14="http://schemas.microsoft.com/office/drawing/2010/main" val="0"/>
              </a:ext>
            </a:extLst>
          </a:blip>
          <a:srcRect b="5192"/>
          <a:stretch/>
        </p:blipFill>
        <p:spPr bwMode="auto">
          <a:xfrm>
            <a:off x="4292366" y="2575829"/>
            <a:ext cx="6743455" cy="4059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3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43249" y="-218674"/>
            <a:ext cx="10515600" cy="1325563"/>
          </a:xfrm>
        </p:spPr>
        <p:txBody>
          <a:bodyPr>
            <a:normAutofit/>
          </a:bodyPr>
          <a:lstStyle/>
          <a:p>
            <a:r>
              <a:rPr lang="en-US" sz="3600" dirty="0"/>
              <a:t>The </a:t>
            </a:r>
            <a:r>
              <a:rPr lang="en-US" sz="3600" dirty="0" err="1"/>
              <a:t>print_cards</a:t>
            </a:r>
            <a:r>
              <a:rPr lang="en-US" sz="3600" dirty="0"/>
              <a:t> function</a:t>
            </a:r>
            <a:endParaRPr lang="ru-RU" sz="3600" dirty="0"/>
          </a:p>
        </p:txBody>
      </p:sp>
      <p:sp>
        <p:nvSpPr>
          <p:cNvPr id="3" name="Объект 2"/>
          <p:cNvSpPr>
            <a:spLocks noGrp="1"/>
          </p:cNvSpPr>
          <p:nvPr>
            <p:ph idx="1"/>
          </p:nvPr>
        </p:nvSpPr>
        <p:spPr>
          <a:xfrm>
            <a:off x="343249" y="1106889"/>
            <a:ext cx="10515600" cy="4351338"/>
          </a:xfrm>
        </p:spPr>
        <p:txBody>
          <a:bodyPr/>
          <a:lstStyle/>
          <a:p>
            <a:r>
              <a:rPr lang="en-US" dirty="0"/>
              <a:t>We run through the EE addresses up to 90 in reverse order using the counter, signaling the RAM so that it puts the value of the card lying at this address on the data bus. After that, the address F4 is also supplied to print the number of discarded decks.</a:t>
            </a:r>
            <a:endParaRPr lang="ru-RU" dirty="0"/>
          </a:p>
        </p:txBody>
      </p:sp>
      <p:pic>
        <p:nvPicPr>
          <p:cNvPr id="6146" name="Picture 2" descr="https://sun9-75.userapi.com/s/v1/ig2/vGgBKc0L1scnsj9yMzCkDvO79uuxS6iV5nsXNC4yGIGYaPvTGL_9C5MRqbo7p6554GmEkeEyukijxc_fy43Kz5W8.jpg?size=949x708&amp;quality=96&amp;type=album"/>
          <p:cNvPicPr>
            <a:picLocks noChangeAspect="1" noChangeArrowheads="1"/>
          </p:cNvPicPr>
          <p:nvPr/>
        </p:nvPicPr>
        <p:blipFill rotWithShape="1">
          <a:blip r:embed="rId2">
            <a:extLst>
              <a:ext uri="{28A0092B-C50C-407E-A947-70E740481C1C}">
                <a14:useLocalDpi xmlns:a14="http://schemas.microsoft.com/office/drawing/2010/main" val="0"/>
              </a:ext>
            </a:extLst>
          </a:blip>
          <a:srcRect b="7143"/>
          <a:stretch/>
        </p:blipFill>
        <p:spPr bwMode="auto">
          <a:xfrm>
            <a:off x="1825238" y="2114026"/>
            <a:ext cx="7612378" cy="4689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332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410362" y="491847"/>
            <a:ext cx="6678336" cy="5539400"/>
          </a:xfrm>
        </p:spPr>
        <p:txBody>
          <a:bodyPr/>
          <a:lstStyle/>
          <a:p>
            <a:pPr algn="just"/>
            <a:r>
              <a:rPr lang="en-US" dirty="0"/>
              <a:t>The main has RAM, which has two connection options – the processor and the circuit, the choice depends on the moment of the game – if the deck is generated, then the circuit is connected, if the cards are moved, then the processor</a:t>
            </a:r>
            <a:endParaRPr lang="ru-RU" dirty="0"/>
          </a:p>
          <a:p>
            <a:endParaRPr lang="ru-RU" dirty="0"/>
          </a:p>
        </p:txBody>
      </p:sp>
      <p:pic>
        <p:nvPicPr>
          <p:cNvPr id="8196" name="Picture 4" descr="https://sun9-83.userapi.com/s/v1/ig2/fuVJZwrOAGyzpf5wVnAuH2h1WH50LzuT_v0StTTvzPCpyzAUBZH2w8ZQMJBAWRuPsf81HNMmKv6YFhug5jfcBkHy.jpg?size=431x737&amp;quality=96&amp;type=alb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4257" y="399568"/>
            <a:ext cx="3640065" cy="6224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80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48843" y="610940"/>
            <a:ext cx="10515600" cy="1325563"/>
          </a:xfrm>
        </p:spPr>
        <p:txBody>
          <a:bodyPr>
            <a:normAutofit fontScale="90000"/>
          </a:bodyPr>
          <a:lstStyle/>
          <a:p>
            <a:r>
              <a:rPr lang="en-US" sz="4000" dirty="0"/>
              <a:t>Software</a:t>
            </a:r>
            <a:br>
              <a:rPr lang="en-US" sz="4000" dirty="0"/>
            </a:br>
            <a:br>
              <a:rPr lang="ru-RU" dirty="0"/>
            </a:br>
            <a:endParaRPr lang="ru-RU" dirty="0"/>
          </a:p>
        </p:txBody>
      </p:sp>
      <p:sp>
        <p:nvSpPr>
          <p:cNvPr id="4" name="Прямоугольник 3"/>
          <p:cNvSpPr/>
          <p:nvPr/>
        </p:nvSpPr>
        <p:spPr>
          <a:xfrm>
            <a:off x="348843" y="1180036"/>
            <a:ext cx="5447950" cy="53969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 name="Прямоугольник 5"/>
          <p:cNvSpPr/>
          <p:nvPr/>
        </p:nvSpPr>
        <p:spPr>
          <a:xfrm>
            <a:off x="546333" y="1367406"/>
            <a:ext cx="5032346" cy="49942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3" name="Рисунок 2"/>
          <p:cNvPicPr>
            <a:picLocks noChangeAspect="1"/>
          </p:cNvPicPr>
          <p:nvPr/>
        </p:nvPicPr>
        <p:blipFill rotWithShape="1">
          <a:blip r:embed="rId2">
            <a:extLst>
              <a:ext uri="{28A0092B-C50C-407E-A947-70E740481C1C}">
                <a14:useLocalDpi xmlns:a14="http://schemas.microsoft.com/office/drawing/2010/main" val="0"/>
              </a:ext>
            </a:extLst>
          </a:blip>
          <a:srcRect l="1021"/>
          <a:stretch/>
        </p:blipFill>
        <p:spPr>
          <a:xfrm>
            <a:off x="846972" y="1590028"/>
            <a:ext cx="4431067" cy="4548992"/>
          </a:xfrm>
          <a:prstGeom prst="rect">
            <a:avLst/>
          </a:prstGeom>
        </p:spPr>
      </p:pic>
    </p:spTree>
    <p:extLst>
      <p:ext uri="{BB962C8B-B14F-4D97-AF65-F5344CB8AC3E}">
        <p14:creationId xmlns:p14="http://schemas.microsoft.com/office/powerpoint/2010/main" val="2319345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Прямоугольник 14"/>
          <p:cNvSpPr/>
          <p:nvPr/>
        </p:nvSpPr>
        <p:spPr>
          <a:xfrm>
            <a:off x="5637402" y="3086761"/>
            <a:ext cx="5154336" cy="1768703"/>
          </a:xfrm>
          <a:prstGeom prst="rect">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Прямоугольник 13"/>
          <p:cNvSpPr/>
          <p:nvPr/>
        </p:nvSpPr>
        <p:spPr>
          <a:xfrm>
            <a:off x="3763448" y="1904301"/>
            <a:ext cx="970402" cy="1182461"/>
          </a:xfrm>
          <a:prstGeom prst="rect">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Прямоугольник 12"/>
          <p:cNvSpPr/>
          <p:nvPr/>
        </p:nvSpPr>
        <p:spPr>
          <a:xfrm>
            <a:off x="2175338" y="1904301"/>
            <a:ext cx="970402" cy="1182461"/>
          </a:xfrm>
          <a:prstGeom prst="rect">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Прямоугольник 7"/>
          <p:cNvSpPr/>
          <p:nvPr/>
        </p:nvSpPr>
        <p:spPr>
          <a:xfrm>
            <a:off x="568481" y="1904301"/>
            <a:ext cx="970402" cy="1182461"/>
          </a:xfrm>
          <a:prstGeom prst="rect">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Объект 2"/>
          <p:cNvSpPr>
            <a:spLocks noGrp="1"/>
          </p:cNvSpPr>
          <p:nvPr>
            <p:ph idx="1"/>
          </p:nvPr>
        </p:nvSpPr>
        <p:spPr>
          <a:xfrm>
            <a:off x="276138" y="391108"/>
            <a:ext cx="10515600" cy="6068416"/>
          </a:xfrm>
        </p:spPr>
        <p:txBody>
          <a:bodyPr/>
          <a:lstStyle/>
          <a:p>
            <a:pPr algn="just"/>
            <a:r>
              <a:rPr lang="en-US" dirty="0"/>
              <a:t>Decks are arrays of different lengths, the beginning of one immediately follows the end of the other. At the beginning of each deck, there is a "sentinel" - an auxiliary cell with the value 0x0a. The sentinel value is 10, which allows you to put a nine in the place of an empty deck, as if on a ten, without unnecessary checks</a:t>
            </a:r>
            <a:endParaRPr lang="ru-RU" dirty="0"/>
          </a:p>
        </p:txBody>
      </p:sp>
      <p:pic>
        <p:nvPicPr>
          <p:cNvPr id="1026" name="Picture 2" descr="https://vk.com/doc226591928_636317925?hash=378vY741qVH0mIEvpVpfmzDgBxDxv01ckitYMaQSNLT&amp;dl=ZZcrO8gueuzmF5QW6VvXwmTSkGjZrYe4zJWdZxb8dZc&amp;wnd=1"/>
          <p:cNvPicPr>
            <a:picLocks noChangeAspect="1" noChangeArrowheads="1"/>
          </p:cNvPicPr>
          <p:nvPr/>
        </p:nvPicPr>
        <p:blipFill rotWithShape="1">
          <a:blip r:embed="rId2">
            <a:extLst>
              <a:ext uri="{28A0092B-C50C-407E-A947-70E740481C1C}">
                <a14:useLocalDpi xmlns:a14="http://schemas.microsoft.com/office/drawing/2010/main" val="0"/>
              </a:ext>
            </a:extLst>
          </a:blip>
          <a:srcRect l="1" r="3813" b="3326"/>
          <a:stretch/>
        </p:blipFill>
        <p:spPr bwMode="auto">
          <a:xfrm>
            <a:off x="646963" y="1981575"/>
            <a:ext cx="813437" cy="1000009"/>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443491" y="3086762"/>
            <a:ext cx="1233030" cy="338554"/>
          </a:xfrm>
          <a:prstGeom prst="rect">
            <a:avLst/>
          </a:prstGeom>
        </p:spPr>
        <p:txBody>
          <a:bodyPr wrap="none">
            <a:spAutoFit/>
          </a:bodyPr>
          <a:lstStyle/>
          <a:p>
            <a:r>
              <a:rPr lang="ru-RU" sz="1600" dirty="0" err="1"/>
              <a:t>closed</a:t>
            </a:r>
            <a:r>
              <a:rPr lang="ru-RU" sz="1600" dirty="0"/>
              <a:t> </a:t>
            </a:r>
            <a:r>
              <a:rPr lang="ru-RU" sz="1600" dirty="0" err="1"/>
              <a:t>card</a:t>
            </a:r>
            <a:endParaRPr lang="ru-RU" sz="1600" dirty="0"/>
          </a:p>
        </p:txBody>
      </p:sp>
      <p:pic>
        <p:nvPicPr>
          <p:cNvPr id="1028" name="Picture 4" descr="https://vk.com/doc226591928_636317929?hash=8onbTnJ0RPqVgI229yl6UMEkpl9hNNISXZZYWNxQMbT&amp;dl=shbczpxVqK3m0IY3GxuS3Bolq60qdxzKOY3Im0pM3V0&amp;wnd=1"/>
          <p:cNvPicPr>
            <a:picLocks noChangeAspect="1" noChangeArrowheads="1"/>
          </p:cNvPicPr>
          <p:nvPr/>
        </p:nvPicPr>
        <p:blipFill rotWithShape="1">
          <a:blip r:embed="rId3">
            <a:extLst>
              <a:ext uri="{28A0092B-C50C-407E-A947-70E740481C1C}">
                <a14:useLocalDpi xmlns:a14="http://schemas.microsoft.com/office/drawing/2010/main" val="0"/>
              </a:ext>
            </a:extLst>
          </a:blip>
          <a:srcRect r="3481"/>
          <a:stretch/>
        </p:blipFill>
        <p:spPr bwMode="auto">
          <a:xfrm>
            <a:off x="2240337" y="2011025"/>
            <a:ext cx="832047" cy="970559"/>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p:cNvSpPr/>
          <p:nvPr/>
        </p:nvSpPr>
        <p:spPr>
          <a:xfrm>
            <a:off x="2112152" y="3075574"/>
            <a:ext cx="1096775" cy="338554"/>
          </a:xfrm>
          <a:prstGeom prst="rect">
            <a:avLst/>
          </a:prstGeom>
        </p:spPr>
        <p:txBody>
          <a:bodyPr wrap="none">
            <a:spAutoFit/>
          </a:bodyPr>
          <a:lstStyle/>
          <a:p>
            <a:r>
              <a:rPr lang="ru-RU" sz="1600" dirty="0" err="1"/>
              <a:t>open</a:t>
            </a:r>
            <a:r>
              <a:rPr lang="ru-RU" sz="1600" dirty="0"/>
              <a:t> </a:t>
            </a:r>
            <a:r>
              <a:rPr lang="ru-RU" sz="1600" dirty="0" err="1"/>
              <a:t>card</a:t>
            </a:r>
            <a:endParaRPr lang="ru-RU" sz="1600" dirty="0"/>
          </a:p>
        </p:txBody>
      </p:sp>
      <p:pic>
        <p:nvPicPr>
          <p:cNvPr id="1030" name="Picture 6" descr="https://vk.com/doc226591928_636317933?hash=RpS1JKHqZzW2tpbhSF4u3ZsxGxeYeHRX5WuRszwFjk0&amp;dl=p42ci791WZ1mLpysmoq6QZ7fsBs6WzWlvtT3WIcIAqT&amp;wn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0659" y="1998290"/>
            <a:ext cx="826124" cy="983294"/>
          </a:xfrm>
          <a:prstGeom prst="rect">
            <a:avLst/>
          </a:prstGeom>
          <a:noFill/>
          <a:extLst>
            <a:ext uri="{909E8E84-426E-40DD-AFC4-6F175D3DCCD1}">
              <a14:hiddenFill xmlns:a14="http://schemas.microsoft.com/office/drawing/2010/main">
                <a:solidFill>
                  <a:srgbClr val="FFFFFF"/>
                </a:solidFill>
              </a14:hiddenFill>
            </a:ext>
          </a:extLst>
        </p:spPr>
      </p:pic>
      <p:sp>
        <p:nvSpPr>
          <p:cNvPr id="6" name="Прямоугольник 5"/>
          <p:cNvSpPr/>
          <p:nvPr/>
        </p:nvSpPr>
        <p:spPr>
          <a:xfrm>
            <a:off x="3763448" y="3086762"/>
            <a:ext cx="889987" cy="338554"/>
          </a:xfrm>
          <a:prstGeom prst="rect">
            <a:avLst/>
          </a:prstGeom>
        </p:spPr>
        <p:txBody>
          <a:bodyPr wrap="none">
            <a:spAutoFit/>
          </a:bodyPr>
          <a:lstStyle/>
          <a:p>
            <a:r>
              <a:rPr lang="ru-RU" sz="1600" dirty="0" err="1"/>
              <a:t>sentinel</a:t>
            </a:r>
            <a:endParaRPr lang="ru-RU" sz="1600" dirty="0"/>
          </a:p>
        </p:txBody>
      </p:sp>
      <p:sp>
        <p:nvSpPr>
          <p:cNvPr id="7" name="Прямоугольник 6"/>
          <p:cNvSpPr/>
          <p:nvPr/>
        </p:nvSpPr>
        <p:spPr>
          <a:xfrm>
            <a:off x="8011261" y="5006318"/>
            <a:ext cx="617477" cy="338554"/>
          </a:xfrm>
          <a:prstGeom prst="rect">
            <a:avLst/>
          </a:prstGeom>
        </p:spPr>
        <p:txBody>
          <a:bodyPr wrap="none">
            <a:spAutoFit/>
          </a:bodyPr>
          <a:lstStyle/>
          <a:p>
            <a:r>
              <a:rPr lang="ru-RU" sz="1600" dirty="0" err="1"/>
              <a:t>deck</a:t>
            </a:r>
            <a:endParaRPr lang="ru-RU" sz="1600" dirty="0"/>
          </a:p>
        </p:txBody>
      </p:sp>
      <p:pic>
        <p:nvPicPr>
          <p:cNvPr id="2" name="Рисунок 1"/>
          <p:cNvPicPr>
            <a:picLocks noChangeAspect="1"/>
          </p:cNvPicPr>
          <p:nvPr/>
        </p:nvPicPr>
        <p:blipFill>
          <a:blip r:embed="rId5"/>
          <a:stretch>
            <a:fillRect/>
          </a:stretch>
        </p:blipFill>
        <p:spPr>
          <a:xfrm>
            <a:off x="5692240" y="3237615"/>
            <a:ext cx="5044660" cy="1466993"/>
          </a:xfrm>
          <a:prstGeom prst="rect">
            <a:avLst/>
          </a:prstGeom>
        </p:spPr>
      </p:pic>
    </p:spTree>
    <p:extLst>
      <p:ext uri="{BB962C8B-B14F-4D97-AF65-F5344CB8AC3E}">
        <p14:creationId xmlns:p14="http://schemas.microsoft.com/office/powerpoint/2010/main" val="815965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232953" y="-381186"/>
            <a:ext cx="3655084" cy="1325562"/>
          </a:xfrm>
        </p:spPr>
        <p:txBody>
          <a:bodyPr>
            <a:normAutofit/>
          </a:bodyPr>
          <a:lstStyle/>
          <a:p>
            <a:r>
              <a:rPr lang="en-US" sz="2000" dirty="0" err="1"/>
              <a:t>getstart</a:t>
            </a:r>
            <a:r>
              <a:rPr lang="en-US" sz="2000" dirty="0"/>
              <a:t> function</a:t>
            </a:r>
            <a:endParaRPr lang="ru-RU" sz="2000" dirty="0"/>
          </a:p>
        </p:txBody>
      </p:sp>
      <p:pic>
        <p:nvPicPr>
          <p:cNvPr id="3074" name="Picture 2" descr="https://psv4.vkuseraudio.net/s/v1/d/642muHgn5Adyx6HhmGTFB3WPZFYelvATFIz2LAA1HnZoOxNK2hiXvyk7ovdXdm3i299Z-EKLzSUffzaZwV44s4A92zUb617jFa2Er0iyk9jYMSMQ/getstart.png"/>
          <p:cNvPicPr>
            <a:picLocks noChangeAspect="1" noChangeArrowheads="1"/>
          </p:cNvPicPr>
          <p:nvPr/>
        </p:nvPicPr>
        <p:blipFill rotWithShape="1">
          <a:blip r:embed="rId2">
            <a:extLst>
              <a:ext uri="{28A0092B-C50C-407E-A947-70E740481C1C}">
                <a14:useLocalDpi xmlns:a14="http://schemas.microsoft.com/office/drawing/2010/main" val="0"/>
              </a:ext>
            </a:extLst>
          </a:blip>
          <a:srcRect l="377" r="3196"/>
          <a:stretch/>
        </p:blipFill>
        <p:spPr bwMode="auto">
          <a:xfrm>
            <a:off x="4165841" y="1737367"/>
            <a:ext cx="7057900" cy="3800687"/>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180489" y="590433"/>
            <a:ext cx="3638627" cy="707886"/>
          </a:xfrm>
          <a:prstGeom prst="rect">
            <a:avLst/>
          </a:prstGeom>
        </p:spPr>
        <p:txBody>
          <a:bodyPr wrap="square">
            <a:spAutoFit/>
          </a:bodyPr>
          <a:lstStyle/>
          <a:p>
            <a:r>
              <a:rPr lang="en-US" sz="2000" dirty="0"/>
              <a:t>Work with interrupts is provided by main and </a:t>
            </a:r>
            <a:r>
              <a:rPr lang="en-US" sz="2000" dirty="0" err="1"/>
              <a:t>exit_isr</a:t>
            </a:r>
            <a:endParaRPr lang="en-US" sz="2000" dirty="0"/>
          </a:p>
        </p:txBody>
      </p:sp>
      <p:pic>
        <p:nvPicPr>
          <p:cNvPr id="7" name="Рисунок 6"/>
          <p:cNvPicPr>
            <a:picLocks noChangeAspect="1"/>
          </p:cNvPicPr>
          <p:nvPr/>
        </p:nvPicPr>
        <p:blipFill>
          <a:blip r:embed="rId3"/>
          <a:stretch>
            <a:fillRect/>
          </a:stretch>
        </p:blipFill>
        <p:spPr>
          <a:xfrm>
            <a:off x="180489" y="1737367"/>
            <a:ext cx="3381375" cy="2514600"/>
          </a:xfrm>
          <a:prstGeom prst="rect">
            <a:avLst/>
          </a:prstGeom>
        </p:spPr>
      </p:pic>
    </p:spTree>
    <p:extLst>
      <p:ext uri="{BB962C8B-B14F-4D97-AF65-F5344CB8AC3E}">
        <p14:creationId xmlns:p14="http://schemas.microsoft.com/office/powerpoint/2010/main" val="2734269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01305" y="-220345"/>
            <a:ext cx="10515600" cy="1325563"/>
          </a:xfrm>
        </p:spPr>
        <p:txBody>
          <a:bodyPr>
            <a:normAutofit/>
          </a:bodyPr>
          <a:lstStyle/>
          <a:p>
            <a:r>
              <a:rPr lang="en-US" sz="3600" dirty="0"/>
              <a:t>Structure of the main program</a:t>
            </a:r>
            <a:endParaRPr lang="ru-RU" sz="3600" dirty="0"/>
          </a:p>
        </p:txBody>
      </p:sp>
      <p:sp>
        <p:nvSpPr>
          <p:cNvPr id="3" name="Объект 2"/>
          <p:cNvSpPr>
            <a:spLocks noGrp="1"/>
          </p:cNvSpPr>
          <p:nvPr>
            <p:ph idx="1"/>
          </p:nvPr>
        </p:nvSpPr>
        <p:spPr>
          <a:xfrm>
            <a:off x="301305" y="1214275"/>
            <a:ext cx="10515600" cy="4351338"/>
          </a:xfrm>
        </p:spPr>
        <p:txBody>
          <a:bodyPr/>
          <a:lstStyle/>
          <a:p>
            <a:r>
              <a:rPr lang="en-US" dirty="0"/>
              <a:t>Destination card: finds the last open card of the deck, where cards will be folded.</a:t>
            </a:r>
            <a:endParaRPr lang="ru-RU" dirty="0"/>
          </a:p>
        </p:txBody>
      </p:sp>
      <p:pic>
        <p:nvPicPr>
          <p:cNvPr id="4098" name="Picture 2" descr="https://psv4.userapi.com/c237031/u226591928/docs/d51/6d58f6c1f16f/karta_naznachenie.png?extra=M46LyTK0iPUvn8KOPeeJQQ_aW45G3GugrOeNTQ8WAGM6kwqqXtb-J8XMfbtwjRSxcS274ugYfkjOyC5UeNfwSPxhXuO3_Rnysjib_vHpd1-FlE3NbycckfjA4E6T3Ijx-3TaFmHUBABH1HEsZqBvMdprOg"/>
          <p:cNvPicPr>
            <a:picLocks noChangeAspect="1" noChangeArrowheads="1"/>
          </p:cNvPicPr>
          <p:nvPr/>
        </p:nvPicPr>
        <p:blipFill rotWithShape="1">
          <a:blip r:embed="rId2">
            <a:extLst>
              <a:ext uri="{28A0092B-C50C-407E-A947-70E740481C1C}">
                <a14:useLocalDpi xmlns:a14="http://schemas.microsoft.com/office/drawing/2010/main" val="0"/>
              </a:ext>
            </a:extLst>
          </a:blip>
          <a:srcRect l="252"/>
          <a:stretch/>
        </p:blipFill>
        <p:spPr bwMode="auto">
          <a:xfrm>
            <a:off x="318782" y="1937857"/>
            <a:ext cx="6914818" cy="274691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vk.com/doc226591928_636318110?hash=282j6SINGztuyuCilhwQ8wuFsCwzWAimw4BrXWW039P&amp;dl=2CJcvpBjMemX7qMHfKlf9PKvfqkOcBnuNlzzHd2FCDk&amp;wnd=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5906" y="1830255"/>
            <a:ext cx="3433894" cy="4162150"/>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7655906" y="5992405"/>
            <a:ext cx="3644066" cy="646331"/>
          </a:xfrm>
          <a:prstGeom prst="rect">
            <a:avLst/>
          </a:prstGeom>
        </p:spPr>
        <p:txBody>
          <a:bodyPr wrap="square">
            <a:spAutoFit/>
          </a:bodyPr>
          <a:lstStyle/>
          <a:p>
            <a:r>
              <a:rPr lang="ru-RU" dirty="0" err="1"/>
              <a:t>Example</a:t>
            </a:r>
            <a:r>
              <a:rPr lang="en-US" dirty="0"/>
              <a:t>:</a:t>
            </a:r>
            <a:r>
              <a:rPr lang="ru-RU" dirty="0" err="1"/>
              <a:t>transfer</a:t>
            </a:r>
            <a:r>
              <a:rPr lang="ru-RU" dirty="0"/>
              <a:t> </a:t>
            </a:r>
            <a:r>
              <a:rPr lang="ru-RU" dirty="0" err="1"/>
              <a:t>to</a:t>
            </a:r>
            <a:r>
              <a:rPr lang="ru-RU" dirty="0"/>
              <a:t> </a:t>
            </a:r>
            <a:r>
              <a:rPr lang="ru-RU" dirty="0" err="1"/>
              <a:t>the</a:t>
            </a:r>
            <a:r>
              <a:rPr lang="ru-RU" dirty="0"/>
              <a:t> </a:t>
            </a:r>
            <a:r>
              <a:rPr lang="ru-RU" dirty="0" err="1"/>
              <a:t>last</a:t>
            </a:r>
            <a:r>
              <a:rPr lang="ru-RU" dirty="0"/>
              <a:t> </a:t>
            </a:r>
            <a:r>
              <a:rPr lang="ru-RU" dirty="0" err="1"/>
              <a:t>column</a:t>
            </a:r>
            <a:endParaRPr lang="ru-RU" dirty="0"/>
          </a:p>
        </p:txBody>
      </p:sp>
    </p:spTree>
    <p:extLst>
      <p:ext uri="{BB962C8B-B14F-4D97-AF65-F5344CB8AC3E}">
        <p14:creationId xmlns:p14="http://schemas.microsoft.com/office/powerpoint/2010/main" val="387290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283827" y="307808"/>
            <a:ext cx="10515600" cy="5740735"/>
          </a:xfrm>
        </p:spPr>
        <p:txBody>
          <a:bodyPr/>
          <a:lstStyle/>
          <a:p>
            <a:pPr algn="just"/>
            <a:r>
              <a:rPr lang="en-US" dirty="0"/>
              <a:t>Search for the appropriate card:</a:t>
            </a:r>
            <a:r>
              <a:rPr lang="ru-RU" dirty="0"/>
              <a:t> </a:t>
            </a:r>
            <a:r>
              <a:rPr lang="en-US" dirty="0"/>
              <a:t>search for the first open card of the deck, from where we will shift.</a:t>
            </a:r>
            <a:r>
              <a:rPr lang="ru-RU" dirty="0"/>
              <a:t> </a:t>
            </a:r>
            <a:r>
              <a:rPr lang="en-US" dirty="0"/>
              <a:t>In r3, using the </a:t>
            </a:r>
            <a:r>
              <a:rPr lang="en-US" b="1" dirty="0" err="1"/>
              <a:t>getstart</a:t>
            </a:r>
            <a:r>
              <a:rPr lang="en-US" dirty="0"/>
              <a:t> function, we save the first open card, from where we will take. r1 stores the card that the deck will move to.  Checking for the end of the deck. search for a card that can be put. </a:t>
            </a:r>
            <a:endParaRPr lang="en-US" b="0" dirty="0">
              <a:effectLst/>
            </a:endParaRPr>
          </a:p>
          <a:p>
            <a:pPr marL="0" indent="0">
              <a:buNone/>
            </a:pPr>
            <a:br>
              <a:rPr lang="en-US" dirty="0"/>
            </a:br>
            <a:endParaRPr lang="ru-RU" dirty="0"/>
          </a:p>
        </p:txBody>
      </p:sp>
      <p:pic>
        <p:nvPicPr>
          <p:cNvPr id="5122" name="Picture 2" descr="https://psv4.userapi.com/c237031/u226591928/docs/d3/e11c0ef985c2/poisk_karty.png?extra=Umox8KQrJIxG6vfzIUHpWePt06V4duwMyNkpOZYXAK7VwfO9i35ftXeMm78g2EIRfIaTueSgd7mWoanBEDQro0TNG-TH4qzF4R0tKLxkxGoHgmvywrOq47MFLNEmV3yE5hMkMSHSkUEswxAQTHuIKijvug"/>
          <p:cNvPicPr>
            <a:picLocks noChangeAspect="1" noChangeArrowheads="1"/>
          </p:cNvPicPr>
          <p:nvPr/>
        </p:nvPicPr>
        <p:blipFill rotWithShape="1">
          <a:blip r:embed="rId3">
            <a:extLst>
              <a:ext uri="{28A0092B-C50C-407E-A947-70E740481C1C}">
                <a14:useLocalDpi xmlns:a14="http://schemas.microsoft.com/office/drawing/2010/main" val="0"/>
              </a:ext>
            </a:extLst>
          </a:blip>
          <a:srcRect l="1136" b="1034"/>
          <a:stretch/>
        </p:blipFill>
        <p:spPr bwMode="auto">
          <a:xfrm>
            <a:off x="0" y="1772919"/>
            <a:ext cx="5960114" cy="404904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psv4.userapi.com/c237031/u226591928/docs/d39/58a62e5b8801/poisk_karty_pr.png?extra=SP_HSQ8eFHhP9vWrRqO2RVqFLebCC2Wvd4KkUMl0ZmbUaVAfgEMMyz-5mc6iW02gKsuhYbeb-qmg0dcpOriyYle2NW9V75tu6Gx1m56EBS2AkI62mNwXfdT9_EsWDBBU72lOoefHek11RS1pBjNBfLwQ8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5811" y="1670153"/>
            <a:ext cx="3698445" cy="4296868"/>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7187939" y="5864256"/>
            <a:ext cx="3611488" cy="523220"/>
          </a:xfrm>
          <a:prstGeom prst="rect">
            <a:avLst/>
          </a:prstGeom>
        </p:spPr>
        <p:txBody>
          <a:bodyPr wrap="square">
            <a:spAutoFit/>
          </a:bodyPr>
          <a:lstStyle/>
          <a:p>
            <a:pPr algn="just"/>
            <a:r>
              <a:rPr lang="en-US" sz="1400" dirty="0" err="1"/>
              <a:t>E</a:t>
            </a:r>
            <a:r>
              <a:rPr lang="ru-RU" sz="1400" dirty="0" err="1"/>
              <a:t>xample</a:t>
            </a:r>
            <a:r>
              <a:rPr lang="ru-RU" sz="1400" dirty="0"/>
              <a:t>: </a:t>
            </a:r>
            <a:r>
              <a:rPr lang="ru-RU" sz="1400" dirty="0" err="1"/>
              <a:t>transfer</a:t>
            </a:r>
            <a:r>
              <a:rPr lang="ru-RU" sz="1400" dirty="0"/>
              <a:t> </a:t>
            </a:r>
            <a:r>
              <a:rPr lang="ru-RU" sz="1400" dirty="0" err="1"/>
              <a:t>to</a:t>
            </a:r>
            <a:r>
              <a:rPr lang="ru-RU" sz="1400" dirty="0"/>
              <a:t> </a:t>
            </a:r>
            <a:r>
              <a:rPr lang="ru-RU" sz="1400" dirty="0" err="1"/>
              <a:t>the</a:t>
            </a:r>
            <a:r>
              <a:rPr lang="ru-RU" sz="1400" dirty="0"/>
              <a:t> 8th </a:t>
            </a:r>
            <a:r>
              <a:rPr lang="ru-RU" sz="1400" dirty="0" err="1"/>
              <a:t>card</a:t>
            </a:r>
            <a:r>
              <a:rPr lang="ru-RU" sz="1400" dirty="0"/>
              <a:t> </a:t>
            </a:r>
            <a:r>
              <a:rPr lang="ru-RU" sz="1400" dirty="0" err="1"/>
              <a:t>from</a:t>
            </a:r>
            <a:r>
              <a:rPr lang="ru-RU" sz="1400" dirty="0"/>
              <a:t> </a:t>
            </a:r>
            <a:r>
              <a:rPr lang="ru-RU" sz="1400" dirty="0" err="1"/>
              <a:t>the</a:t>
            </a:r>
            <a:r>
              <a:rPr lang="ru-RU" sz="1400" dirty="0"/>
              <a:t> 3rd </a:t>
            </a:r>
            <a:r>
              <a:rPr lang="ru-RU" sz="1400" dirty="0" err="1"/>
              <a:t>deck</a:t>
            </a:r>
            <a:r>
              <a:rPr lang="ru-RU" sz="1400" dirty="0"/>
              <a:t>, </a:t>
            </a:r>
            <a:r>
              <a:rPr lang="ru-RU" sz="1400" dirty="0" err="1"/>
              <a:t>therefore</a:t>
            </a:r>
            <a:r>
              <a:rPr lang="ru-RU" sz="1400" dirty="0"/>
              <a:t> </a:t>
            </a:r>
            <a:r>
              <a:rPr lang="ru-RU" sz="1400" dirty="0" err="1"/>
              <a:t>the</a:t>
            </a:r>
            <a:r>
              <a:rPr lang="ru-RU" sz="1400" dirty="0"/>
              <a:t> </a:t>
            </a:r>
            <a:r>
              <a:rPr lang="ru-RU" sz="1400" dirty="0" err="1"/>
              <a:t>search</a:t>
            </a:r>
            <a:r>
              <a:rPr lang="ru-RU" sz="1400" dirty="0"/>
              <a:t> </a:t>
            </a:r>
            <a:r>
              <a:rPr lang="ru-RU" sz="1400" dirty="0" err="1"/>
              <a:t>for</a:t>
            </a:r>
            <a:r>
              <a:rPr lang="ru-RU" sz="1400" dirty="0"/>
              <a:t> </a:t>
            </a:r>
            <a:r>
              <a:rPr lang="ru-RU" sz="1400" dirty="0" err="1"/>
              <a:t>the</a:t>
            </a:r>
            <a:r>
              <a:rPr lang="ru-RU" sz="1400" dirty="0"/>
              <a:t> 7th</a:t>
            </a:r>
          </a:p>
        </p:txBody>
      </p:sp>
    </p:spTree>
    <p:extLst>
      <p:ext uri="{BB962C8B-B14F-4D97-AF65-F5344CB8AC3E}">
        <p14:creationId xmlns:p14="http://schemas.microsoft.com/office/powerpoint/2010/main" val="3958394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242582" y="293615"/>
            <a:ext cx="10515600" cy="5883348"/>
          </a:xfrm>
        </p:spPr>
        <p:txBody>
          <a:bodyPr/>
          <a:lstStyle/>
          <a:p>
            <a:r>
              <a:rPr lang="en-US" dirty="0"/>
              <a:t>Transferring cards</a:t>
            </a:r>
            <a:r>
              <a:rPr lang="ru-RU" dirty="0"/>
              <a:t>: </a:t>
            </a:r>
            <a:r>
              <a:rPr lang="en-US" dirty="0"/>
              <a:t>open the previous card.</a:t>
            </a:r>
            <a:r>
              <a:rPr lang="ru-RU" dirty="0"/>
              <a:t> </a:t>
            </a:r>
            <a:r>
              <a:rPr lang="en-US" dirty="0"/>
              <a:t>Transfer of the card.</a:t>
            </a:r>
            <a:endParaRPr lang="ru-RU" dirty="0"/>
          </a:p>
        </p:txBody>
      </p:sp>
      <p:pic>
        <p:nvPicPr>
          <p:cNvPr id="6146" name="Picture 2" descr="https://psv4.userapi.com/c237031/u226591928/docs/d18/f4a7d733c2d1/perenos.png?extra=7KgBgGIVi_iMLZH3ViCZc-mLKBmEApjZ9Zk5MlpqjGH--yT31XTCA1V2Nez61mX_WQRpEUqHaFuWnTra78IMWZBlwiSBm9WCKAxQNwIVRGop6Ol4Wr-6xaErSQjBl0TvD7xEIph8rB_TjmZN74Gn3cfgQ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582" y="895919"/>
            <a:ext cx="8496300" cy="4819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4646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9189720" y="365760"/>
            <a:ext cx="1764792" cy="3127248"/>
          </a:xfrm>
        </p:spPr>
        <p:txBody>
          <a:bodyPr/>
          <a:lstStyle/>
          <a:p>
            <a:r>
              <a:rPr lang="en-US" dirty="0"/>
              <a:t>  </a:t>
            </a:r>
            <a:br>
              <a:rPr lang="en-US" dirty="0"/>
            </a:br>
            <a:endParaRPr lang="ru-RU" dirty="0"/>
          </a:p>
        </p:txBody>
      </p:sp>
      <p:sp>
        <p:nvSpPr>
          <p:cNvPr id="3" name="Объект 2"/>
          <p:cNvSpPr>
            <a:spLocks noGrp="1"/>
          </p:cNvSpPr>
          <p:nvPr>
            <p:ph idx="1"/>
          </p:nvPr>
        </p:nvSpPr>
        <p:spPr>
          <a:xfrm>
            <a:off x="0" y="186840"/>
            <a:ext cx="8595360" cy="521208"/>
          </a:xfrm>
        </p:spPr>
        <p:txBody>
          <a:bodyPr/>
          <a:lstStyle/>
          <a:p>
            <a:r>
              <a:rPr lang="en-US" dirty="0"/>
              <a:t>Checking full card stack</a:t>
            </a:r>
            <a:endParaRPr lang="ru-RU" dirty="0"/>
          </a:p>
        </p:txBody>
      </p:sp>
      <p:pic>
        <p:nvPicPr>
          <p:cNvPr id="4" name="Рисунок 3"/>
          <p:cNvPicPr>
            <a:picLocks noChangeAspect="1"/>
          </p:cNvPicPr>
          <p:nvPr/>
        </p:nvPicPr>
        <p:blipFill>
          <a:blip r:embed="rId2"/>
          <a:stretch>
            <a:fillRect/>
          </a:stretch>
        </p:blipFill>
        <p:spPr>
          <a:xfrm>
            <a:off x="0" y="717192"/>
            <a:ext cx="7115556" cy="5848771"/>
          </a:xfrm>
          <a:prstGeom prst="rect">
            <a:avLst/>
          </a:prstGeom>
        </p:spPr>
      </p:pic>
      <p:sp>
        <p:nvSpPr>
          <p:cNvPr id="5" name="Прямоугольник 4"/>
          <p:cNvSpPr/>
          <p:nvPr/>
        </p:nvSpPr>
        <p:spPr>
          <a:xfrm>
            <a:off x="7115556" y="717192"/>
            <a:ext cx="3994404" cy="2862322"/>
          </a:xfrm>
          <a:prstGeom prst="rect">
            <a:avLst/>
          </a:prstGeom>
        </p:spPr>
        <p:txBody>
          <a:bodyPr wrap="square">
            <a:spAutoFit/>
          </a:bodyPr>
          <a:lstStyle/>
          <a:p>
            <a:r>
              <a:rPr lang="en-US" dirty="0">
                <a:solidFill>
                  <a:srgbClr val="000000"/>
                </a:solidFill>
                <a:latin typeface="-apple-system"/>
              </a:rPr>
              <a:t>Let's determine whether the full deck has been assembled. We run through a column where we placed cards and if it is descending from the 9. After the cycle, check all the cards from 9 to 2 have been seen. Next we open the card on which lies the 9 and delete the complete column. Next, we increment the number of discarded decks</a:t>
            </a:r>
            <a:endParaRPr lang="ru-RU" dirty="0"/>
          </a:p>
        </p:txBody>
      </p:sp>
    </p:spTree>
    <p:extLst>
      <p:ext uri="{BB962C8B-B14F-4D97-AF65-F5344CB8AC3E}">
        <p14:creationId xmlns:p14="http://schemas.microsoft.com/office/powerpoint/2010/main" val="2399275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64250" y="206369"/>
            <a:ext cx="9692640" cy="1325562"/>
          </a:xfrm>
        </p:spPr>
        <p:txBody>
          <a:bodyPr>
            <a:normAutofit/>
          </a:bodyPr>
          <a:lstStyle/>
          <a:p>
            <a:r>
              <a:rPr lang="en-US" sz="3600" dirty="0"/>
              <a:t>Rules</a:t>
            </a:r>
            <a:endParaRPr lang="ru-RU" sz="3600" dirty="0"/>
          </a:p>
        </p:txBody>
      </p:sp>
      <p:sp>
        <p:nvSpPr>
          <p:cNvPr id="3" name="Объект 2"/>
          <p:cNvSpPr>
            <a:spLocks noGrp="1"/>
          </p:cNvSpPr>
          <p:nvPr>
            <p:ph idx="1"/>
          </p:nvPr>
        </p:nvSpPr>
        <p:spPr>
          <a:xfrm>
            <a:off x="817255" y="1728132"/>
            <a:ext cx="9845153" cy="4351337"/>
          </a:xfrm>
        </p:spPr>
        <p:txBody>
          <a:bodyPr>
            <a:noAutofit/>
          </a:bodyPr>
          <a:lstStyle/>
          <a:p>
            <a:r>
              <a:rPr lang="en-US" dirty="0"/>
              <a:t>Klondike solitaire is a card game with 4 decks of 8 cards.</a:t>
            </a:r>
          </a:p>
          <a:p>
            <a:r>
              <a:rPr lang="en-US" dirty="0"/>
              <a:t>The goal of the game is to arrange all the cards in descending order.</a:t>
            </a:r>
          </a:p>
          <a:p>
            <a:r>
              <a:rPr lang="en-US" dirty="0"/>
              <a:t>When you complete 8 cards from 9 to 2 card stack disappears.</a:t>
            </a:r>
          </a:p>
          <a:p>
            <a:r>
              <a:rPr lang="en-US" dirty="0"/>
              <a:t>To move cards, push button where you want to move card or cards then push button where is the card now and run command.</a:t>
            </a:r>
          </a:p>
          <a:p>
            <a:r>
              <a:rPr lang="en-US" dirty="0"/>
              <a:t>If the player can no longer make any meaningful movements, the game is considered lost.</a:t>
            </a:r>
            <a:endParaRPr lang="ru-RU" dirty="0"/>
          </a:p>
          <a:p>
            <a:endParaRPr lang="en-US" dirty="0"/>
          </a:p>
        </p:txBody>
      </p:sp>
    </p:spTree>
    <p:extLst>
      <p:ext uri="{BB962C8B-B14F-4D97-AF65-F5344CB8AC3E}">
        <p14:creationId xmlns:p14="http://schemas.microsoft.com/office/powerpoint/2010/main" val="39527392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06273" y="2412038"/>
            <a:ext cx="10515600" cy="1325563"/>
          </a:xfrm>
        </p:spPr>
        <p:txBody>
          <a:bodyPr>
            <a:normAutofit/>
          </a:bodyPr>
          <a:lstStyle/>
          <a:p>
            <a:r>
              <a:rPr lang="en-US" sz="3600" dirty="0"/>
              <a:t>Thank you for your attention</a:t>
            </a:r>
            <a:r>
              <a:rPr lang="ru-RU" sz="3600" dirty="0"/>
              <a:t>!</a:t>
            </a:r>
          </a:p>
        </p:txBody>
      </p:sp>
    </p:spTree>
    <p:extLst>
      <p:ext uri="{BB962C8B-B14F-4D97-AF65-F5344CB8AC3E}">
        <p14:creationId xmlns:p14="http://schemas.microsoft.com/office/powerpoint/2010/main" val="3236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4859" y="-233917"/>
            <a:ext cx="9692640" cy="1325562"/>
          </a:xfrm>
        </p:spPr>
        <p:txBody>
          <a:bodyPr>
            <a:normAutofit/>
          </a:bodyPr>
          <a:lstStyle/>
          <a:p>
            <a:r>
              <a:rPr lang="en-US" sz="3600" dirty="0"/>
              <a:t>Game Pad</a:t>
            </a:r>
            <a:endParaRPr lang="ru-RU" sz="3600" dirty="0"/>
          </a:p>
        </p:txBody>
      </p:sp>
      <p:pic>
        <p:nvPicPr>
          <p:cNvPr id="1026" name="Picture 2" descr="https://sun9-62.userapi.com/s/v1/ig2/p0i6XSl2fYAjKwbecyRcNnYDUo0vjtreog0ZecwyrBoGNiEIy4UQZHzjyD0PobCPzWPpCL_X91VgD0fyGNvALywF.jpg?size=1199x908&amp;quality=96&amp;type=alb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2759" y="846303"/>
            <a:ext cx="7272171" cy="5507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8717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102" y="3900831"/>
            <a:ext cx="10553349" cy="1325562"/>
          </a:xfrm>
        </p:spPr>
        <p:txBody>
          <a:bodyPr>
            <a:normAutofit/>
          </a:bodyPr>
          <a:lstStyle/>
          <a:p>
            <a:r>
              <a:rPr lang="en-US" sz="1400" dirty="0"/>
              <a:t>The beginning of the game</a:t>
            </a:r>
            <a:r>
              <a:rPr lang="ru-RU" sz="1400" dirty="0"/>
              <a:t>                                                                                                                                                                  </a:t>
            </a:r>
            <a:r>
              <a:rPr lang="en-US" sz="1400" dirty="0"/>
              <a:t>Winning</a:t>
            </a:r>
            <a:endParaRPr lang="ru-RU" sz="1400" dirty="0"/>
          </a:p>
        </p:txBody>
      </p:sp>
      <p:pic>
        <p:nvPicPr>
          <p:cNvPr id="9220" name="Picture 4" descr="https://sun9-10.userapi.com/s/v1/ig2/bssV-rMwkydEugcZxJt3PzQyS-hETt04MmzPVrxDGNh4iUK5wqrZwVCzRphZFbW_lXL9vP-TbARg1otXLw5yRVaA.jpg?size=293x658&amp;quality=96&amp;type=alb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118" y="1100960"/>
            <a:ext cx="1698772" cy="38149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un9-38.userapi.com/s/v1/ig2/Pj_VCzCPRHzWI0bARPaRY8ABcM5FEZduR-pL_zgdb8ohDNXJHxgmv9KjeVu2abUqQBtLVzUWFv9zl6cdytAtzQXn.jpg?size=390x852&amp;quality=96&amp;type=alb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8079" y="1100960"/>
            <a:ext cx="1746298" cy="381498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sun9-21.userapi.com/s/v1/ig2/QYehXnn4ZT71VVgEAKAJkhSJK4v_RYXN3DlTL3IseoHXiJGIankqJHFtUg_LgP3bh0bcmKaGVePdTuMxnaY5n1hF.jpg?size=393x855&amp;quality=96&amp;type=alb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2236" y="1100960"/>
            <a:ext cx="1753557" cy="381498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sun9-62.userapi.com/s/v1/ig2/r_78h0iiY60Z2Uz1oSOs0IhyNF1VwUZtjOLjJhSfYVYYAW_lvIVtZ9329QAV46eXpjFXVyFgCUHPo7uX4bg7P_lD.jpg?size=391x844&amp;quality=96&amp;type=alb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7415" y="1094574"/>
            <a:ext cx="1770330" cy="3821376"/>
          </a:xfrm>
          <a:prstGeom prst="rect">
            <a:avLst/>
          </a:prstGeom>
          <a:noFill/>
          <a:extLst>
            <a:ext uri="{909E8E84-426E-40DD-AFC4-6F175D3DCCD1}">
              <a14:hiddenFill xmlns:a14="http://schemas.microsoft.com/office/drawing/2010/main">
                <a:solidFill>
                  <a:srgbClr val="FFFFFF"/>
                </a:solidFill>
              </a14:hiddenFill>
            </a:ext>
          </a:extLst>
        </p:spPr>
      </p:pic>
      <p:sp>
        <p:nvSpPr>
          <p:cNvPr id="6" name="Стрелка вправо 5"/>
          <p:cNvSpPr/>
          <p:nvPr/>
        </p:nvSpPr>
        <p:spPr>
          <a:xfrm>
            <a:off x="1978471" y="2866843"/>
            <a:ext cx="285226" cy="2768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Стрелка вправо 12"/>
          <p:cNvSpPr/>
          <p:nvPr/>
        </p:nvSpPr>
        <p:spPr>
          <a:xfrm>
            <a:off x="4167967" y="2839484"/>
            <a:ext cx="285226" cy="2768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Стрелка вправо 13"/>
          <p:cNvSpPr/>
          <p:nvPr/>
        </p:nvSpPr>
        <p:spPr>
          <a:xfrm>
            <a:off x="6484837" y="2839484"/>
            <a:ext cx="285226" cy="2768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Стрелка вправо 14"/>
          <p:cNvSpPr/>
          <p:nvPr/>
        </p:nvSpPr>
        <p:spPr>
          <a:xfrm>
            <a:off x="8705377" y="2839483"/>
            <a:ext cx="285226" cy="2768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034" name="Picture 10" descr="https://sun9-37.userapi.com/s/v1/ig2/27iMZ2Kc8gGX5kbeAsdrY9TUg36tA1SbRUX7D5sYO29pX5hHbOjrpco0a-nM96ZMB1379HgeDIihDf7yEoLMDSJH.jpg?size=383x840&amp;quality=96&amp;type=alb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18831" y="1094574"/>
            <a:ext cx="1770330" cy="3882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729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64250" y="0"/>
            <a:ext cx="9692640" cy="1325562"/>
          </a:xfrm>
        </p:spPr>
        <p:txBody>
          <a:bodyPr>
            <a:normAutofit/>
          </a:bodyPr>
          <a:lstStyle/>
          <a:p>
            <a:r>
              <a:rPr lang="en-US" sz="3600" dirty="0"/>
              <a:t>Prototype</a:t>
            </a:r>
            <a:endParaRPr lang="ru-RU" sz="3600" dirty="0"/>
          </a:p>
        </p:txBody>
      </p:sp>
      <p:pic>
        <p:nvPicPr>
          <p:cNvPr id="1026" name="Picture 2" descr="https://sun9-21.userapi.com/sun9-27/s/v1/if2/-N7v1T9FZvktqXLGVxG_uQTdzIfxnHNg_CjtL62N3zcJvHVUzraetnJQ6SAFBW_iVNItbaNjc2oPivpDrGj-8R95.jpg?size=1006x638&amp;quality=95&amp;type=album"/>
          <p:cNvPicPr>
            <a:picLocks noChangeAspect="1" noChangeArrowheads="1"/>
          </p:cNvPicPr>
          <p:nvPr/>
        </p:nvPicPr>
        <p:blipFill rotWithShape="1">
          <a:blip r:embed="rId2">
            <a:extLst>
              <a:ext uri="{28A0092B-C50C-407E-A947-70E740481C1C}">
                <a14:useLocalDpi xmlns:a14="http://schemas.microsoft.com/office/drawing/2010/main" val="0"/>
              </a:ext>
            </a:extLst>
          </a:blip>
          <a:srcRect t="1555"/>
          <a:stretch/>
        </p:blipFill>
        <p:spPr bwMode="auto">
          <a:xfrm>
            <a:off x="902195" y="1610686"/>
            <a:ext cx="9582150" cy="577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059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51639" y="394793"/>
            <a:ext cx="10515600" cy="1325563"/>
          </a:xfrm>
        </p:spPr>
        <p:txBody>
          <a:bodyPr/>
          <a:lstStyle/>
          <a:p>
            <a:r>
              <a:rPr lang="en-US" sz="3600" dirty="0"/>
              <a:t>Hardware</a:t>
            </a:r>
            <a:r>
              <a:rPr lang="en-US" dirty="0"/>
              <a:t> </a:t>
            </a:r>
            <a:br>
              <a:rPr lang="en-US" dirty="0"/>
            </a:br>
            <a:r>
              <a:rPr lang="en-US" sz="2400" dirty="0"/>
              <a:t>Configuration</a:t>
            </a:r>
            <a:r>
              <a:rPr lang="en-US" dirty="0"/>
              <a:t> </a:t>
            </a:r>
            <a:endParaRPr lang="ru-RU" dirty="0"/>
          </a:p>
        </p:txBody>
      </p:sp>
      <p:sp>
        <p:nvSpPr>
          <p:cNvPr id="3" name="Объект 2"/>
          <p:cNvSpPr>
            <a:spLocks noGrp="1"/>
          </p:cNvSpPr>
          <p:nvPr>
            <p:ph idx="1"/>
          </p:nvPr>
        </p:nvSpPr>
        <p:spPr>
          <a:xfrm>
            <a:off x="274391" y="1720356"/>
            <a:ext cx="4349692" cy="4827558"/>
          </a:xfrm>
        </p:spPr>
        <p:txBody>
          <a:bodyPr/>
          <a:lstStyle/>
          <a:p>
            <a:pPr algn="just"/>
            <a:r>
              <a:rPr lang="en-US" dirty="0"/>
              <a:t>The function selects one card. Used in the generator function. It is implemented on a bit array, if the card is used, those in the bit array are zero, then zero is output, otherwise a number from 2 to 9 is output, each bit has its own value.</a:t>
            </a:r>
            <a:endParaRPr lang="ru-RU" dirty="0"/>
          </a:p>
          <a:p>
            <a:endParaRPr lang="ru-RU" dirty="0"/>
          </a:p>
        </p:txBody>
      </p:sp>
      <p:pic>
        <p:nvPicPr>
          <p:cNvPr id="2050" name="Picture 2" descr="https://sun9-67.userapi.com/s/v1/ig2/s_BbOlnejIFeR3hsxM_0wMsZGlTYAFbiWb9rlSut5v_LvFUZB7keSoTVWhuN7aV8_Bym4t4r5OfmdcWIyMspLCge.jpg?size=1223x817&amp;quality=96&amp;type=album"/>
          <p:cNvPicPr>
            <a:picLocks noChangeAspect="1" noChangeArrowheads="1"/>
          </p:cNvPicPr>
          <p:nvPr/>
        </p:nvPicPr>
        <p:blipFill rotWithShape="1">
          <a:blip r:embed="rId2">
            <a:extLst>
              <a:ext uri="{28A0092B-C50C-407E-A947-70E740481C1C}">
                <a14:useLocalDpi xmlns:a14="http://schemas.microsoft.com/office/drawing/2010/main" val="0"/>
              </a:ext>
            </a:extLst>
          </a:blip>
          <a:srcRect l="1" r="-1089"/>
          <a:stretch/>
        </p:blipFill>
        <p:spPr bwMode="auto">
          <a:xfrm>
            <a:off x="4701331" y="1720356"/>
            <a:ext cx="6656689" cy="4446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615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76806" y="0"/>
            <a:ext cx="10515600" cy="1325563"/>
          </a:xfrm>
        </p:spPr>
        <p:txBody>
          <a:bodyPr>
            <a:normAutofit/>
          </a:bodyPr>
          <a:lstStyle/>
          <a:p>
            <a:r>
              <a:rPr lang="ru-RU" sz="3600" dirty="0" err="1"/>
              <a:t>Generator</a:t>
            </a:r>
            <a:r>
              <a:rPr lang="ru-RU" sz="3600" dirty="0"/>
              <a:t> </a:t>
            </a:r>
            <a:r>
              <a:rPr lang="ru-RU" sz="3600" dirty="0" err="1"/>
              <a:t>function</a:t>
            </a:r>
            <a:endParaRPr lang="ru-RU" sz="3600" dirty="0"/>
          </a:p>
        </p:txBody>
      </p:sp>
      <p:sp>
        <p:nvSpPr>
          <p:cNvPr id="3" name="Объект 2"/>
          <p:cNvSpPr>
            <a:spLocks noGrp="1"/>
          </p:cNvSpPr>
          <p:nvPr>
            <p:ph idx="1"/>
          </p:nvPr>
        </p:nvSpPr>
        <p:spPr>
          <a:xfrm>
            <a:off x="376806" y="1414564"/>
            <a:ext cx="4740478" cy="4351338"/>
          </a:xfrm>
        </p:spPr>
        <p:txBody>
          <a:bodyPr/>
          <a:lstStyle/>
          <a:p>
            <a:pPr algn="just"/>
            <a:r>
              <a:rPr lang="en-US" dirty="0"/>
              <a:t>The function goes through all addresses and assigns them a specific card. The card is called by the configuration functions, if it already was, then zero is output. Then there is a comparator that checks whether the card is equal to zero, if it is equal, then the register that changes the address does not change anything, ignoring this occurrence and generates the card again, so it will be until it is equal to zero. Then this card will be written to this address, it will all be output to main, where it will all be written to RAM.</a:t>
            </a:r>
            <a:r>
              <a:rPr lang="ru-RU" dirty="0"/>
              <a:t> </a:t>
            </a:r>
          </a:p>
        </p:txBody>
      </p:sp>
      <p:pic>
        <p:nvPicPr>
          <p:cNvPr id="4" name="Рисунок 3"/>
          <p:cNvPicPr>
            <a:picLocks noChangeAspect="1"/>
          </p:cNvPicPr>
          <p:nvPr/>
        </p:nvPicPr>
        <p:blipFill>
          <a:blip r:embed="rId2"/>
          <a:stretch>
            <a:fillRect/>
          </a:stretch>
        </p:blipFill>
        <p:spPr>
          <a:xfrm>
            <a:off x="5117284" y="1409231"/>
            <a:ext cx="6169863" cy="3821138"/>
          </a:xfrm>
          <a:prstGeom prst="rect">
            <a:avLst/>
          </a:prstGeom>
        </p:spPr>
      </p:pic>
    </p:spTree>
    <p:extLst>
      <p:ext uri="{BB962C8B-B14F-4D97-AF65-F5344CB8AC3E}">
        <p14:creationId xmlns:p14="http://schemas.microsoft.com/office/powerpoint/2010/main" val="2279281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29268" y="-15036"/>
            <a:ext cx="10515600" cy="1325563"/>
          </a:xfrm>
        </p:spPr>
        <p:txBody>
          <a:bodyPr>
            <a:normAutofit/>
          </a:bodyPr>
          <a:lstStyle/>
          <a:p>
            <a:r>
              <a:rPr lang="en-US" sz="3600" dirty="0"/>
              <a:t>The </a:t>
            </a:r>
            <a:r>
              <a:rPr lang="en-US" sz="3600" dirty="0" err="1"/>
              <a:t>write_sentinels</a:t>
            </a:r>
            <a:r>
              <a:rPr lang="en-US" sz="3600" dirty="0"/>
              <a:t> function </a:t>
            </a:r>
            <a:endParaRPr lang="ru-RU" sz="3600" dirty="0"/>
          </a:p>
        </p:txBody>
      </p:sp>
      <p:sp>
        <p:nvSpPr>
          <p:cNvPr id="3" name="Объект 2"/>
          <p:cNvSpPr>
            <a:spLocks noGrp="1"/>
          </p:cNvSpPr>
          <p:nvPr>
            <p:ph idx="1"/>
          </p:nvPr>
        </p:nvSpPr>
        <p:spPr>
          <a:xfrm>
            <a:off x="329268" y="1390549"/>
            <a:ext cx="10515600" cy="4351338"/>
          </a:xfrm>
        </p:spPr>
        <p:txBody>
          <a:bodyPr/>
          <a:lstStyle/>
          <a:p>
            <a:pPr algn="just"/>
            <a:r>
              <a:rPr lang="en-US" dirty="0"/>
              <a:t>A function that writes auxiliary elements to certain addresses (10).  10 will not be displayed on the indicator, they serve for the convenience of programming. </a:t>
            </a:r>
            <a:endParaRPr lang="ru-RU" dirty="0"/>
          </a:p>
        </p:txBody>
      </p:sp>
      <p:pic>
        <p:nvPicPr>
          <p:cNvPr id="4098" name="Picture 2" descr="https://sun9-65.userapi.com/s/v1/ig2/NiGSAT4Xkt00nn3iJwJRsBAgNVFRP6wD9khYj3leXkS4xfAuEDUfNkrsCOlSMY6frmXYixhaxCgj9FXTxKIEWEAO.jpg?size=839x540&amp;quality=96&amp;type=alb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5558" y="2100393"/>
            <a:ext cx="6729310" cy="4331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6432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2364" y="0"/>
            <a:ext cx="9692640" cy="1325562"/>
          </a:xfrm>
        </p:spPr>
        <p:txBody>
          <a:bodyPr>
            <a:normAutofit/>
          </a:bodyPr>
          <a:lstStyle/>
          <a:p>
            <a:r>
              <a:rPr lang="en-US" sz="3600" dirty="0"/>
              <a:t>The </a:t>
            </a:r>
            <a:r>
              <a:rPr lang="en-US" sz="3600" dirty="0" err="1"/>
              <a:t>write_offset</a:t>
            </a:r>
            <a:r>
              <a:rPr lang="en-US" sz="3600" dirty="0"/>
              <a:t> function </a:t>
            </a:r>
            <a:endParaRPr lang="ru-RU" sz="3600" dirty="0"/>
          </a:p>
        </p:txBody>
      </p:sp>
      <p:sp>
        <p:nvSpPr>
          <p:cNvPr id="3" name="Объект 2"/>
          <p:cNvSpPr>
            <a:spLocks noGrp="1"/>
          </p:cNvSpPr>
          <p:nvPr>
            <p:ph idx="1"/>
          </p:nvPr>
        </p:nvSpPr>
        <p:spPr>
          <a:xfrm>
            <a:off x="582364" y="1451294"/>
            <a:ext cx="8595360" cy="4351337"/>
          </a:xfrm>
        </p:spPr>
        <p:txBody>
          <a:bodyPr/>
          <a:lstStyle/>
          <a:p>
            <a:pPr algn="just"/>
            <a:r>
              <a:rPr lang="en-US" dirty="0"/>
              <a:t>As a </a:t>
            </a:r>
            <a:r>
              <a:rPr lang="en-US" dirty="0" err="1"/>
              <a:t>write_sentinels</a:t>
            </a:r>
            <a:r>
              <a:rPr lang="en-US" dirty="0"/>
              <a:t> function, </a:t>
            </a:r>
            <a:r>
              <a:rPr lang="en-US" dirty="0" err="1"/>
              <a:t>write_offset</a:t>
            </a:r>
            <a:r>
              <a:rPr lang="en-US" dirty="0"/>
              <a:t> function writes auxiliary elements to certain addresses (10). However, there is a set of addresses that are selected by the multiplexer (the addresses of the beginning of the deck), and a register (from 80 to 86).</a:t>
            </a:r>
            <a:endParaRPr lang="ru-RU" dirty="0"/>
          </a:p>
        </p:txBody>
      </p:sp>
      <p:pic>
        <p:nvPicPr>
          <p:cNvPr id="5122" name="Picture 2" descr="https://sun9-85.userapi.com/s/v1/ig2/mN6iDfN6Y_6IWLRsF8F1K5g5rnSrhRaAhMGvDsd4bK2VjLwO2_KjzgKzHsHy0TPk_JDxVrILm1R1FqmSxcPPcZ8P.jpg?size=847x550&amp;quality=96&amp;type=alb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0044" y="2687525"/>
            <a:ext cx="5766034" cy="3744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9120752"/>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TM03457515[[fn=Вид]]</Template>
  <TotalTime>1800</TotalTime>
  <Words>854</Words>
  <Application>Microsoft Office PowerPoint</Application>
  <PresentationFormat>Широкоэкранный</PresentationFormat>
  <Paragraphs>46</Paragraphs>
  <Slides>20</Slides>
  <Notes>3</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20</vt:i4>
      </vt:variant>
    </vt:vector>
  </HeadingPairs>
  <TitlesOfParts>
    <vt:vector size="26" baseType="lpstr">
      <vt:lpstr>-apple-system</vt:lpstr>
      <vt:lpstr>Arial</vt:lpstr>
      <vt:lpstr>Calibri</vt:lpstr>
      <vt:lpstr>Century Schoolbook</vt:lpstr>
      <vt:lpstr>Wingdings 2</vt:lpstr>
      <vt:lpstr>View</vt:lpstr>
      <vt:lpstr>Co-design Group project "Klondike Solitaire"</vt:lpstr>
      <vt:lpstr>Rules</vt:lpstr>
      <vt:lpstr>Game Pad</vt:lpstr>
      <vt:lpstr>The beginning of the game                                                                                                                                                                  Winning</vt:lpstr>
      <vt:lpstr>Prototype</vt:lpstr>
      <vt:lpstr>Hardware  Configuration </vt:lpstr>
      <vt:lpstr>Generator function</vt:lpstr>
      <vt:lpstr>The write_sentinels function </vt:lpstr>
      <vt:lpstr>The write_offset function </vt:lpstr>
      <vt:lpstr>The card_replace function</vt:lpstr>
      <vt:lpstr>The print_cards function</vt:lpstr>
      <vt:lpstr>Презентация PowerPoint</vt:lpstr>
      <vt:lpstr>Software  </vt:lpstr>
      <vt:lpstr>Презентация PowerPoint</vt:lpstr>
      <vt:lpstr>getstart function</vt:lpstr>
      <vt:lpstr>Structure of the main program</vt:lpstr>
      <vt:lpstr>Презентация PowerPoint</vt:lpstr>
      <vt:lpstr>Презентация PowerPoint</vt:lpstr>
      <vt:lpstr>   </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localroot</dc:creator>
  <cp:lastModifiedBy>mnl363mnl@gmail.com</cp:lastModifiedBy>
  <cp:revision>37</cp:revision>
  <dcterms:created xsi:type="dcterms:W3CDTF">2022-05-10T11:53:15Z</dcterms:created>
  <dcterms:modified xsi:type="dcterms:W3CDTF">2022-05-16T14:29:56Z</dcterms:modified>
</cp:coreProperties>
</file>